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58" r:id="rId5"/>
    <p:sldId id="260" r:id="rId6"/>
    <p:sldId id="261" r:id="rId7"/>
    <p:sldId id="262" r:id="rId8"/>
    <p:sldId id="263" r:id="rId9"/>
    <p:sldId id="264" r:id="rId10"/>
  </p:sldIdLst>
  <p:sldSz cx="18288000" cy="10287000"/>
  <p:notesSz cx="6858000" cy="9144000"/>
  <p:embeddedFontLst>
    <p:embeddedFont>
      <p:font typeface="Aileron Regular Bold" panose="020B0604020202020204" charset="0"/>
      <p:regular r:id="rId11"/>
    </p:embeddedFont>
    <p:embeddedFont>
      <p:font typeface="Calibri" panose="020F0502020204030204" pitchFamily="34" charset="0"/>
      <p:regular r:id="rId12"/>
      <p:bold r:id="rId13"/>
      <p:italic r:id="rId14"/>
      <p:boldItalic r:id="rId15"/>
    </p:embeddedFont>
    <p:embeddedFont>
      <p:font typeface="Canva Sans" panose="020B0604020202020204" charset="0"/>
      <p:regular r:id="rId16"/>
    </p:embeddedFont>
    <p:embeddedFont>
      <p:font typeface="Canva Sans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88" autoAdjust="0"/>
    <p:restoredTop sz="94622" autoAdjust="0"/>
  </p:normalViewPr>
  <p:slideViewPr>
    <p:cSldViewPr>
      <p:cViewPr varScale="1">
        <p:scale>
          <a:sx n="47" d="100"/>
          <a:sy n="47" d="100"/>
        </p:scale>
        <p:origin x="514"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45DB5-0D3A-4700-A57F-7ABA6F2B8FCB}" type="doc">
      <dgm:prSet loTypeId="urn:microsoft.com/office/officeart/2005/8/layout/vProcess5" loCatId="process" qsTypeId="urn:microsoft.com/office/officeart/2005/8/quickstyle/simple2" qsCatId="simple" csTypeId="urn:microsoft.com/office/officeart/2005/8/colors/accent1_2" csCatId="accent1" phldr="1"/>
      <dgm:spPr/>
      <dgm:t>
        <a:bodyPr/>
        <a:lstStyle/>
        <a:p>
          <a:endParaRPr lang="en-IN"/>
        </a:p>
      </dgm:t>
    </dgm:pt>
    <dgm:pt modelId="{3A7C4237-6580-40C1-A716-09C0E1634D04}">
      <dgm:prSet phldrT="[Text]" custT="1"/>
      <dgm:spPr>
        <a:solidFill>
          <a:schemeClr val="tx1">
            <a:alpha val="26000"/>
          </a:schemeClr>
        </a:solidFill>
      </dgm:spPr>
      <dgm:t>
        <a:bodyPr/>
        <a:lstStyle/>
        <a:p>
          <a:r>
            <a:rPr lang="en-IN" sz="3400" b="1" dirty="0"/>
            <a:t>Collection of data from various sources.</a:t>
          </a:r>
        </a:p>
      </dgm:t>
    </dgm:pt>
    <dgm:pt modelId="{381FB250-35BF-43D8-9E37-AC01B039A792}" type="parTrans" cxnId="{23335020-4700-499B-9242-3E93414DC867}">
      <dgm:prSet/>
      <dgm:spPr/>
      <dgm:t>
        <a:bodyPr/>
        <a:lstStyle/>
        <a:p>
          <a:endParaRPr lang="en-IN"/>
        </a:p>
      </dgm:t>
    </dgm:pt>
    <dgm:pt modelId="{044F1F06-4264-4B9D-8666-82CEBB4B44F1}" type="sibTrans" cxnId="{23335020-4700-499B-9242-3E93414DC867}">
      <dgm:prSet/>
      <dgm:spPr/>
      <dgm:t>
        <a:bodyPr/>
        <a:lstStyle/>
        <a:p>
          <a:endParaRPr lang="en-IN"/>
        </a:p>
      </dgm:t>
    </dgm:pt>
    <dgm:pt modelId="{92BF7EEE-12A3-4C50-A7ED-F4F7FE8B4403}">
      <dgm:prSet phldrT="[Text]" custT="1"/>
      <dgm:spPr>
        <a:solidFill>
          <a:schemeClr val="tx1">
            <a:alpha val="26000"/>
          </a:schemeClr>
        </a:solidFill>
      </dgm:spPr>
      <dgm:t>
        <a:bodyPr/>
        <a:lstStyle/>
        <a:p>
          <a:r>
            <a:rPr lang="en-US" sz="3400" b="1" dirty="0"/>
            <a:t>Joining the different tables based on relevant columns into one single </a:t>
          </a:r>
          <a:r>
            <a:rPr lang="en-IN" sz="3400" b="1" dirty="0"/>
            <a:t>table. </a:t>
          </a:r>
        </a:p>
      </dgm:t>
    </dgm:pt>
    <dgm:pt modelId="{ED86A5FF-1B76-4375-8B6D-54D9615B5E63}" type="parTrans" cxnId="{D201E8D2-747D-42A1-B635-1D728E6E85F5}">
      <dgm:prSet/>
      <dgm:spPr/>
      <dgm:t>
        <a:bodyPr/>
        <a:lstStyle/>
        <a:p>
          <a:endParaRPr lang="en-IN"/>
        </a:p>
      </dgm:t>
    </dgm:pt>
    <dgm:pt modelId="{A41B3550-CFCD-4D40-AF09-62D06CAA9810}" type="sibTrans" cxnId="{D201E8D2-747D-42A1-B635-1D728E6E85F5}">
      <dgm:prSet/>
      <dgm:spPr/>
      <dgm:t>
        <a:bodyPr/>
        <a:lstStyle/>
        <a:p>
          <a:endParaRPr lang="en-IN"/>
        </a:p>
      </dgm:t>
    </dgm:pt>
    <dgm:pt modelId="{459D6781-532F-46C0-9BED-7F5FE5C9CDC6}">
      <dgm:prSet phldrT="[Text]" custT="1"/>
      <dgm:spPr>
        <a:solidFill>
          <a:schemeClr val="tx1">
            <a:alpha val="26000"/>
          </a:schemeClr>
        </a:solidFill>
      </dgm:spPr>
      <dgm:t>
        <a:bodyPr/>
        <a:lstStyle/>
        <a:p>
          <a:r>
            <a:rPr lang="en-IN" sz="3400" b="1" dirty="0"/>
            <a:t>Cleaning and Processing the data. Finding the patterns and trends.</a:t>
          </a:r>
        </a:p>
      </dgm:t>
    </dgm:pt>
    <dgm:pt modelId="{4F817EFF-2B04-4DB7-A2B1-2250A305592D}" type="parTrans" cxnId="{D8362103-796A-4E5E-B971-25CADE1C660D}">
      <dgm:prSet/>
      <dgm:spPr/>
      <dgm:t>
        <a:bodyPr/>
        <a:lstStyle/>
        <a:p>
          <a:endParaRPr lang="en-IN"/>
        </a:p>
      </dgm:t>
    </dgm:pt>
    <dgm:pt modelId="{0F8E843A-300A-46AD-93CB-9583923CDE0A}" type="sibTrans" cxnId="{D8362103-796A-4E5E-B971-25CADE1C660D}">
      <dgm:prSet/>
      <dgm:spPr/>
      <dgm:t>
        <a:bodyPr/>
        <a:lstStyle/>
        <a:p>
          <a:endParaRPr lang="en-IN"/>
        </a:p>
      </dgm:t>
    </dgm:pt>
    <dgm:pt modelId="{27C199AB-BE66-4570-9B42-C0A4A0B91E48}">
      <dgm:prSet custT="1"/>
      <dgm:spPr>
        <a:solidFill>
          <a:schemeClr val="tx1">
            <a:alpha val="26000"/>
          </a:schemeClr>
        </a:solidFill>
      </dgm:spPr>
      <dgm:t>
        <a:bodyPr/>
        <a:lstStyle/>
        <a:p>
          <a:r>
            <a:rPr lang="en-IN" sz="3400" b="1" dirty="0"/>
            <a:t>Get some visualisations</a:t>
          </a:r>
        </a:p>
      </dgm:t>
    </dgm:pt>
    <dgm:pt modelId="{946EF2ED-5097-4D76-9EEF-4506E5AE696E}" type="parTrans" cxnId="{159222F9-2FC4-487E-9ACF-DC8CE2780F51}">
      <dgm:prSet/>
      <dgm:spPr/>
      <dgm:t>
        <a:bodyPr/>
        <a:lstStyle/>
        <a:p>
          <a:endParaRPr lang="en-IN"/>
        </a:p>
      </dgm:t>
    </dgm:pt>
    <dgm:pt modelId="{1D4E6012-C91C-40A4-890D-D5341F8824E8}" type="sibTrans" cxnId="{159222F9-2FC4-487E-9ACF-DC8CE2780F51}">
      <dgm:prSet/>
      <dgm:spPr/>
      <dgm:t>
        <a:bodyPr/>
        <a:lstStyle/>
        <a:p>
          <a:endParaRPr lang="en-IN"/>
        </a:p>
      </dgm:t>
    </dgm:pt>
    <dgm:pt modelId="{96641954-AFF4-4F5E-91E4-D67F33B78A78}">
      <dgm:prSet custT="1"/>
      <dgm:spPr>
        <a:solidFill>
          <a:schemeClr val="tx1">
            <a:alpha val="26000"/>
          </a:schemeClr>
        </a:solidFill>
      </dgm:spPr>
      <dgm:t>
        <a:bodyPr/>
        <a:lstStyle/>
        <a:p>
          <a:r>
            <a:rPr lang="en-IN" sz="3400" b="1" dirty="0"/>
            <a:t>Create a recommendation system</a:t>
          </a:r>
        </a:p>
      </dgm:t>
    </dgm:pt>
    <dgm:pt modelId="{C515CDD8-DF76-4BCB-AC32-6D90C08131DD}" type="parTrans" cxnId="{D5747C6C-FB6B-472D-BADA-65EAF01C25D6}">
      <dgm:prSet/>
      <dgm:spPr/>
      <dgm:t>
        <a:bodyPr/>
        <a:lstStyle/>
        <a:p>
          <a:endParaRPr lang="en-IN"/>
        </a:p>
      </dgm:t>
    </dgm:pt>
    <dgm:pt modelId="{2B384342-8D5B-4FC5-953F-0E0E4F8BB87A}" type="sibTrans" cxnId="{D5747C6C-FB6B-472D-BADA-65EAF01C25D6}">
      <dgm:prSet/>
      <dgm:spPr/>
      <dgm:t>
        <a:bodyPr/>
        <a:lstStyle/>
        <a:p>
          <a:endParaRPr lang="en-IN"/>
        </a:p>
      </dgm:t>
    </dgm:pt>
    <dgm:pt modelId="{BA889DD9-1679-4326-A467-5D4AAA717F14}" type="pres">
      <dgm:prSet presAssocID="{DEA45DB5-0D3A-4700-A57F-7ABA6F2B8FCB}" presName="outerComposite" presStyleCnt="0">
        <dgm:presLayoutVars>
          <dgm:chMax val="5"/>
          <dgm:dir/>
          <dgm:resizeHandles val="exact"/>
        </dgm:presLayoutVars>
      </dgm:prSet>
      <dgm:spPr/>
    </dgm:pt>
    <dgm:pt modelId="{A6CCF91E-CF97-489D-802C-723BEA986FF9}" type="pres">
      <dgm:prSet presAssocID="{DEA45DB5-0D3A-4700-A57F-7ABA6F2B8FCB}" presName="dummyMaxCanvas" presStyleCnt="0">
        <dgm:presLayoutVars/>
      </dgm:prSet>
      <dgm:spPr/>
    </dgm:pt>
    <dgm:pt modelId="{85C9BE41-2C23-4E07-A6E0-F86B2EF4CFCF}" type="pres">
      <dgm:prSet presAssocID="{DEA45DB5-0D3A-4700-A57F-7ABA6F2B8FCB}" presName="FiveNodes_1" presStyleLbl="node1" presStyleIdx="0" presStyleCnt="5">
        <dgm:presLayoutVars>
          <dgm:bulletEnabled val="1"/>
        </dgm:presLayoutVars>
      </dgm:prSet>
      <dgm:spPr/>
    </dgm:pt>
    <dgm:pt modelId="{ADAA7F60-9335-4DF0-AE1E-049E04563087}" type="pres">
      <dgm:prSet presAssocID="{DEA45DB5-0D3A-4700-A57F-7ABA6F2B8FCB}" presName="FiveNodes_2" presStyleLbl="node1" presStyleIdx="1" presStyleCnt="5">
        <dgm:presLayoutVars>
          <dgm:bulletEnabled val="1"/>
        </dgm:presLayoutVars>
      </dgm:prSet>
      <dgm:spPr/>
    </dgm:pt>
    <dgm:pt modelId="{D9824D76-B951-45FD-9286-A89291D053CE}" type="pres">
      <dgm:prSet presAssocID="{DEA45DB5-0D3A-4700-A57F-7ABA6F2B8FCB}" presName="FiveNodes_3" presStyleLbl="node1" presStyleIdx="2" presStyleCnt="5">
        <dgm:presLayoutVars>
          <dgm:bulletEnabled val="1"/>
        </dgm:presLayoutVars>
      </dgm:prSet>
      <dgm:spPr/>
    </dgm:pt>
    <dgm:pt modelId="{0CE739E4-A2A8-461B-A118-388B16811CE2}" type="pres">
      <dgm:prSet presAssocID="{DEA45DB5-0D3A-4700-A57F-7ABA6F2B8FCB}" presName="FiveNodes_4" presStyleLbl="node1" presStyleIdx="3" presStyleCnt="5">
        <dgm:presLayoutVars>
          <dgm:bulletEnabled val="1"/>
        </dgm:presLayoutVars>
      </dgm:prSet>
      <dgm:spPr/>
    </dgm:pt>
    <dgm:pt modelId="{BD172D94-338C-420F-8D46-CDB0EBF784B4}" type="pres">
      <dgm:prSet presAssocID="{DEA45DB5-0D3A-4700-A57F-7ABA6F2B8FCB}" presName="FiveNodes_5" presStyleLbl="node1" presStyleIdx="4" presStyleCnt="5">
        <dgm:presLayoutVars>
          <dgm:bulletEnabled val="1"/>
        </dgm:presLayoutVars>
      </dgm:prSet>
      <dgm:spPr/>
    </dgm:pt>
    <dgm:pt modelId="{579FCB5B-EC53-4C65-B0CD-B40645371A46}" type="pres">
      <dgm:prSet presAssocID="{DEA45DB5-0D3A-4700-A57F-7ABA6F2B8FCB}" presName="FiveConn_1-2" presStyleLbl="fgAccFollowNode1" presStyleIdx="0" presStyleCnt="4">
        <dgm:presLayoutVars>
          <dgm:bulletEnabled val="1"/>
        </dgm:presLayoutVars>
      </dgm:prSet>
      <dgm:spPr/>
    </dgm:pt>
    <dgm:pt modelId="{E9BF792A-2944-41C2-8F34-669CB60490E1}" type="pres">
      <dgm:prSet presAssocID="{DEA45DB5-0D3A-4700-A57F-7ABA6F2B8FCB}" presName="FiveConn_2-3" presStyleLbl="fgAccFollowNode1" presStyleIdx="1" presStyleCnt="4">
        <dgm:presLayoutVars>
          <dgm:bulletEnabled val="1"/>
        </dgm:presLayoutVars>
      </dgm:prSet>
      <dgm:spPr/>
    </dgm:pt>
    <dgm:pt modelId="{924BF79C-BD22-47C4-9BE3-E34D0177FB20}" type="pres">
      <dgm:prSet presAssocID="{DEA45DB5-0D3A-4700-A57F-7ABA6F2B8FCB}" presName="FiveConn_3-4" presStyleLbl="fgAccFollowNode1" presStyleIdx="2" presStyleCnt="4">
        <dgm:presLayoutVars>
          <dgm:bulletEnabled val="1"/>
        </dgm:presLayoutVars>
      </dgm:prSet>
      <dgm:spPr/>
    </dgm:pt>
    <dgm:pt modelId="{358A4AFD-5EF3-489D-AD59-C0CE83371688}" type="pres">
      <dgm:prSet presAssocID="{DEA45DB5-0D3A-4700-A57F-7ABA6F2B8FCB}" presName="FiveConn_4-5" presStyleLbl="fgAccFollowNode1" presStyleIdx="3" presStyleCnt="4">
        <dgm:presLayoutVars>
          <dgm:bulletEnabled val="1"/>
        </dgm:presLayoutVars>
      </dgm:prSet>
      <dgm:spPr/>
    </dgm:pt>
    <dgm:pt modelId="{F57AAAFB-994E-4B9A-A82B-8AF392D0A7F5}" type="pres">
      <dgm:prSet presAssocID="{DEA45DB5-0D3A-4700-A57F-7ABA6F2B8FCB}" presName="FiveNodes_1_text" presStyleLbl="node1" presStyleIdx="4" presStyleCnt="5">
        <dgm:presLayoutVars>
          <dgm:bulletEnabled val="1"/>
        </dgm:presLayoutVars>
      </dgm:prSet>
      <dgm:spPr/>
    </dgm:pt>
    <dgm:pt modelId="{66512195-A1B7-41D2-8FF2-9A51C8EE759F}" type="pres">
      <dgm:prSet presAssocID="{DEA45DB5-0D3A-4700-A57F-7ABA6F2B8FCB}" presName="FiveNodes_2_text" presStyleLbl="node1" presStyleIdx="4" presStyleCnt="5">
        <dgm:presLayoutVars>
          <dgm:bulletEnabled val="1"/>
        </dgm:presLayoutVars>
      </dgm:prSet>
      <dgm:spPr/>
    </dgm:pt>
    <dgm:pt modelId="{2E12FB43-984C-4746-AE90-B1C4052EFB10}" type="pres">
      <dgm:prSet presAssocID="{DEA45DB5-0D3A-4700-A57F-7ABA6F2B8FCB}" presName="FiveNodes_3_text" presStyleLbl="node1" presStyleIdx="4" presStyleCnt="5">
        <dgm:presLayoutVars>
          <dgm:bulletEnabled val="1"/>
        </dgm:presLayoutVars>
      </dgm:prSet>
      <dgm:spPr/>
    </dgm:pt>
    <dgm:pt modelId="{DE2722D0-5CDE-493F-AA6F-D90CD3FEC10A}" type="pres">
      <dgm:prSet presAssocID="{DEA45DB5-0D3A-4700-A57F-7ABA6F2B8FCB}" presName="FiveNodes_4_text" presStyleLbl="node1" presStyleIdx="4" presStyleCnt="5">
        <dgm:presLayoutVars>
          <dgm:bulletEnabled val="1"/>
        </dgm:presLayoutVars>
      </dgm:prSet>
      <dgm:spPr/>
    </dgm:pt>
    <dgm:pt modelId="{D941417A-88A0-4949-A2E2-B757F8D2D6A1}" type="pres">
      <dgm:prSet presAssocID="{DEA45DB5-0D3A-4700-A57F-7ABA6F2B8FCB}" presName="FiveNodes_5_text" presStyleLbl="node1" presStyleIdx="4" presStyleCnt="5">
        <dgm:presLayoutVars>
          <dgm:bulletEnabled val="1"/>
        </dgm:presLayoutVars>
      </dgm:prSet>
      <dgm:spPr/>
    </dgm:pt>
  </dgm:ptLst>
  <dgm:cxnLst>
    <dgm:cxn modelId="{1E8C8502-58E8-440D-8463-B855C8966746}" type="presOf" srcId="{92BF7EEE-12A3-4C50-A7ED-F4F7FE8B4403}" destId="{66512195-A1B7-41D2-8FF2-9A51C8EE759F}" srcOrd="1" destOrd="0" presId="urn:microsoft.com/office/officeart/2005/8/layout/vProcess5"/>
    <dgm:cxn modelId="{D8362103-796A-4E5E-B971-25CADE1C660D}" srcId="{DEA45DB5-0D3A-4700-A57F-7ABA6F2B8FCB}" destId="{459D6781-532F-46C0-9BED-7F5FE5C9CDC6}" srcOrd="2" destOrd="0" parTransId="{4F817EFF-2B04-4DB7-A2B1-2250A305592D}" sibTransId="{0F8E843A-300A-46AD-93CB-9583923CDE0A}"/>
    <dgm:cxn modelId="{23335020-4700-499B-9242-3E93414DC867}" srcId="{DEA45DB5-0D3A-4700-A57F-7ABA6F2B8FCB}" destId="{3A7C4237-6580-40C1-A716-09C0E1634D04}" srcOrd="0" destOrd="0" parTransId="{381FB250-35BF-43D8-9E37-AC01B039A792}" sibTransId="{044F1F06-4264-4B9D-8666-82CEBB4B44F1}"/>
    <dgm:cxn modelId="{36990941-682C-4241-A34A-26BFE3AEF40C}" type="presOf" srcId="{3A7C4237-6580-40C1-A716-09C0E1634D04}" destId="{85C9BE41-2C23-4E07-A6E0-F86B2EF4CFCF}" srcOrd="0" destOrd="0" presId="urn:microsoft.com/office/officeart/2005/8/layout/vProcess5"/>
    <dgm:cxn modelId="{C4181162-DE74-4C73-9DB8-92FA0E7965BE}" type="presOf" srcId="{96641954-AFF4-4F5E-91E4-D67F33B78A78}" destId="{BD172D94-338C-420F-8D46-CDB0EBF784B4}" srcOrd="0" destOrd="0" presId="urn:microsoft.com/office/officeart/2005/8/layout/vProcess5"/>
    <dgm:cxn modelId="{CCE3DB4A-3D13-4790-A823-39D8708CB922}" type="presOf" srcId="{459D6781-532F-46C0-9BED-7F5FE5C9CDC6}" destId="{2E12FB43-984C-4746-AE90-B1C4052EFB10}" srcOrd="1" destOrd="0" presId="urn:microsoft.com/office/officeart/2005/8/layout/vProcess5"/>
    <dgm:cxn modelId="{D5747C6C-FB6B-472D-BADA-65EAF01C25D6}" srcId="{DEA45DB5-0D3A-4700-A57F-7ABA6F2B8FCB}" destId="{96641954-AFF4-4F5E-91E4-D67F33B78A78}" srcOrd="4" destOrd="0" parTransId="{C515CDD8-DF76-4BCB-AC32-6D90C08131DD}" sibTransId="{2B384342-8D5B-4FC5-953F-0E0E4F8BB87A}"/>
    <dgm:cxn modelId="{B3B65F74-23C8-4905-B471-B3F2770FB795}" type="presOf" srcId="{1D4E6012-C91C-40A4-890D-D5341F8824E8}" destId="{358A4AFD-5EF3-489D-AD59-C0CE83371688}" srcOrd="0" destOrd="0" presId="urn:microsoft.com/office/officeart/2005/8/layout/vProcess5"/>
    <dgm:cxn modelId="{8554E176-4A0C-4397-B663-3D2FD9E78683}" type="presOf" srcId="{27C199AB-BE66-4570-9B42-C0A4A0B91E48}" destId="{DE2722D0-5CDE-493F-AA6F-D90CD3FEC10A}" srcOrd="1" destOrd="0" presId="urn:microsoft.com/office/officeart/2005/8/layout/vProcess5"/>
    <dgm:cxn modelId="{8D526281-0182-444E-AC9B-5F314A7548A5}" type="presOf" srcId="{A41B3550-CFCD-4D40-AF09-62D06CAA9810}" destId="{E9BF792A-2944-41C2-8F34-669CB60490E1}" srcOrd="0" destOrd="0" presId="urn:microsoft.com/office/officeart/2005/8/layout/vProcess5"/>
    <dgm:cxn modelId="{832F7D87-411B-42CE-AB82-0B614FFE1341}" type="presOf" srcId="{3A7C4237-6580-40C1-A716-09C0E1634D04}" destId="{F57AAAFB-994E-4B9A-A82B-8AF392D0A7F5}" srcOrd="1" destOrd="0" presId="urn:microsoft.com/office/officeart/2005/8/layout/vProcess5"/>
    <dgm:cxn modelId="{615DFF8D-6FFA-4756-B1F9-AA32C2AD2825}" type="presOf" srcId="{96641954-AFF4-4F5E-91E4-D67F33B78A78}" destId="{D941417A-88A0-4949-A2E2-B757F8D2D6A1}" srcOrd="1" destOrd="0" presId="urn:microsoft.com/office/officeart/2005/8/layout/vProcess5"/>
    <dgm:cxn modelId="{DA29B79A-3276-4EB2-B4AF-5B3850C0C013}" type="presOf" srcId="{459D6781-532F-46C0-9BED-7F5FE5C9CDC6}" destId="{D9824D76-B951-45FD-9286-A89291D053CE}" srcOrd="0" destOrd="0" presId="urn:microsoft.com/office/officeart/2005/8/layout/vProcess5"/>
    <dgm:cxn modelId="{364F31A0-87F2-448E-B572-EB69C48F3BA7}" type="presOf" srcId="{DEA45DB5-0D3A-4700-A57F-7ABA6F2B8FCB}" destId="{BA889DD9-1679-4326-A467-5D4AAA717F14}" srcOrd="0" destOrd="0" presId="urn:microsoft.com/office/officeart/2005/8/layout/vProcess5"/>
    <dgm:cxn modelId="{A18551A2-DE7A-4232-96B4-FAF894A8A666}" type="presOf" srcId="{044F1F06-4264-4B9D-8666-82CEBB4B44F1}" destId="{579FCB5B-EC53-4C65-B0CD-B40645371A46}" srcOrd="0" destOrd="0" presId="urn:microsoft.com/office/officeart/2005/8/layout/vProcess5"/>
    <dgm:cxn modelId="{BDBBA9C5-BE23-40C2-B742-E120C0F95D32}" type="presOf" srcId="{0F8E843A-300A-46AD-93CB-9583923CDE0A}" destId="{924BF79C-BD22-47C4-9BE3-E34D0177FB20}" srcOrd="0" destOrd="0" presId="urn:microsoft.com/office/officeart/2005/8/layout/vProcess5"/>
    <dgm:cxn modelId="{D201E8D2-747D-42A1-B635-1D728E6E85F5}" srcId="{DEA45DB5-0D3A-4700-A57F-7ABA6F2B8FCB}" destId="{92BF7EEE-12A3-4C50-A7ED-F4F7FE8B4403}" srcOrd="1" destOrd="0" parTransId="{ED86A5FF-1B76-4375-8B6D-54D9615B5E63}" sibTransId="{A41B3550-CFCD-4D40-AF09-62D06CAA9810}"/>
    <dgm:cxn modelId="{BAA49BE2-6C4D-4B84-B731-5DBEBFCAE7BC}" type="presOf" srcId="{27C199AB-BE66-4570-9B42-C0A4A0B91E48}" destId="{0CE739E4-A2A8-461B-A118-388B16811CE2}" srcOrd="0" destOrd="0" presId="urn:microsoft.com/office/officeart/2005/8/layout/vProcess5"/>
    <dgm:cxn modelId="{159222F9-2FC4-487E-9ACF-DC8CE2780F51}" srcId="{DEA45DB5-0D3A-4700-A57F-7ABA6F2B8FCB}" destId="{27C199AB-BE66-4570-9B42-C0A4A0B91E48}" srcOrd="3" destOrd="0" parTransId="{946EF2ED-5097-4D76-9EEF-4506E5AE696E}" sibTransId="{1D4E6012-C91C-40A4-890D-D5341F8824E8}"/>
    <dgm:cxn modelId="{F5CCE2FD-0A91-4D2C-9FEB-0E74CA5C3211}" type="presOf" srcId="{92BF7EEE-12A3-4C50-A7ED-F4F7FE8B4403}" destId="{ADAA7F60-9335-4DF0-AE1E-049E04563087}" srcOrd="0" destOrd="0" presId="urn:microsoft.com/office/officeart/2005/8/layout/vProcess5"/>
    <dgm:cxn modelId="{D6B194A4-4084-4B8E-9393-20165FFE3BF6}" type="presParOf" srcId="{BA889DD9-1679-4326-A467-5D4AAA717F14}" destId="{A6CCF91E-CF97-489D-802C-723BEA986FF9}" srcOrd="0" destOrd="0" presId="urn:microsoft.com/office/officeart/2005/8/layout/vProcess5"/>
    <dgm:cxn modelId="{7480DE5A-CE61-497F-9F60-7364A291577C}" type="presParOf" srcId="{BA889DD9-1679-4326-A467-5D4AAA717F14}" destId="{85C9BE41-2C23-4E07-A6E0-F86B2EF4CFCF}" srcOrd="1" destOrd="0" presId="urn:microsoft.com/office/officeart/2005/8/layout/vProcess5"/>
    <dgm:cxn modelId="{5E54CCC4-E210-43EF-AE20-89C052252832}" type="presParOf" srcId="{BA889DD9-1679-4326-A467-5D4AAA717F14}" destId="{ADAA7F60-9335-4DF0-AE1E-049E04563087}" srcOrd="2" destOrd="0" presId="urn:microsoft.com/office/officeart/2005/8/layout/vProcess5"/>
    <dgm:cxn modelId="{B2E3FA64-C199-4D92-8E0E-EF0540C31234}" type="presParOf" srcId="{BA889DD9-1679-4326-A467-5D4AAA717F14}" destId="{D9824D76-B951-45FD-9286-A89291D053CE}" srcOrd="3" destOrd="0" presId="urn:microsoft.com/office/officeart/2005/8/layout/vProcess5"/>
    <dgm:cxn modelId="{07217D1E-9DA4-416F-8012-A4450FF60A14}" type="presParOf" srcId="{BA889DD9-1679-4326-A467-5D4AAA717F14}" destId="{0CE739E4-A2A8-461B-A118-388B16811CE2}" srcOrd="4" destOrd="0" presId="urn:microsoft.com/office/officeart/2005/8/layout/vProcess5"/>
    <dgm:cxn modelId="{43577B05-F4AB-4938-9809-B1441AE10FFA}" type="presParOf" srcId="{BA889DD9-1679-4326-A467-5D4AAA717F14}" destId="{BD172D94-338C-420F-8D46-CDB0EBF784B4}" srcOrd="5" destOrd="0" presId="urn:microsoft.com/office/officeart/2005/8/layout/vProcess5"/>
    <dgm:cxn modelId="{846121E0-93E8-440D-BE02-C1EB5A51792A}" type="presParOf" srcId="{BA889DD9-1679-4326-A467-5D4AAA717F14}" destId="{579FCB5B-EC53-4C65-B0CD-B40645371A46}" srcOrd="6" destOrd="0" presId="urn:microsoft.com/office/officeart/2005/8/layout/vProcess5"/>
    <dgm:cxn modelId="{66C65043-8794-4F33-8EBB-49F3FAB32354}" type="presParOf" srcId="{BA889DD9-1679-4326-A467-5D4AAA717F14}" destId="{E9BF792A-2944-41C2-8F34-669CB60490E1}" srcOrd="7" destOrd="0" presId="urn:microsoft.com/office/officeart/2005/8/layout/vProcess5"/>
    <dgm:cxn modelId="{BFC2E3DC-6BD1-47F2-B4B3-2529AECB735B}" type="presParOf" srcId="{BA889DD9-1679-4326-A467-5D4AAA717F14}" destId="{924BF79C-BD22-47C4-9BE3-E34D0177FB20}" srcOrd="8" destOrd="0" presId="urn:microsoft.com/office/officeart/2005/8/layout/vProcess5"/>
    <dgm:cxn modelId="{4924CE10-6A4A-4D62-A0AC-5C58AB413EF9}" type="presParOf" srcId="{BA889DD9-1679-4326-A467-5D4AAA717F14}" destId="{358A4AFD-5EF3-489D-AD59-C0CE83371688}" srcOrd="9" destOrd="0" presId="urn:microsoft.com/office/officeart/2005/8/layout/vProcess5"/>
    <dgm:cxn modelId="{0871EF29-9FED-45AD-9D8D-1C15FCC185B4}" type="presParOf" srcId="{BA889DD9-1679-4326-A467-5D4AAA717F14}" destId="{F57AAAFB-994E-4B9A-A82B-8AF392D0A7F5}" srcOrd="10" destOrd="0" presId="urn:microsoft.com/office/officeart/2005/8/layout/vProcess5"/>
    <dgm:cxn modelId="{63141F30-3571-49E6-98EA-E5927A2D3A09}" type="presParOf" srcId="{BA889DD9-1679-4326-A467-5D4AAA717F14}" destId="{66512195-A1B7-41D2-8FF2-9A51C8EE759F}" srcOrd="11" destOrd="0" presId="urn:microsoft.com/office/officeart/2005/8/layout/vProcess5"/>
    <dgm:cxn modelId="{CB934E7B-1279-4BB6-9DAC-3783E7688F32}" type="presParOf" srcId="{BA889DD9-1679-4326-A467-5D4AAA717F14}" destId="{2E12FB43-984C-4746-AE90-B1C4052EFB10}" srcOrd="12" destOrd="0" presId="urn:microsoft.com/office/officeart/2005/8/layout/vProcess5"/>
    <dgm:cxn modelId="{BBEBD4F5-783E-453F-8748-90CF6658DA76}" type="presParOf" srcId="{BA889DD9-1679-4326-A467-5D4AAA717F14}" destId="{DE2722D0-5CDE-493F-AA6F-D90CD3FEC10A}" srcOrd="13" destOrd="0" presId="urn:microsoft.com/office/officeart/2005/8/layout/vProcess5"/>
    <dgm:cxn modelId="{98C7CA9B-BC4F-4C2E-90D4-190467E44A45}" type="presParOf" srcId="{BA889DD9-1679-4326-A467-5D4AAA717F14}" destId="{D941417A-88A0-4949-A2E2-B757F8D2D6A1}"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9BE41-2C23-4E07-A6E0-F86B2EF4CFCF}">
      <dsp:nvSpPr>
        <dsp:cNvPr id="0" name=""/>
        <dsp:cNvSpPr/>
      </dsp:nvSpPr>
      <dsp:spPr>
        <a:xfrm>
          <a:off x="0" y="0"/>
          <a:ext cx="12741853" cy="1463040"/>
        </a:xfrm>
        <a:prstGeom prst="roundRect">
          <a:avLst>
            <a:gd name="adj" fmla="val 10000"/>
          </a:avLst>
        </a:prstGeom>
        <a:solidFill>
          <a:schemeClr val="tx1">
            <a:alpha val="26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IN" sz="3400" b="1" kern="1200" dirty="0"/>
            <a:t>Collection of data from various sources.</a:t>
          </a:r>
        </a:p>
      </dsp:txBody>
      <dsp:txXfrm>
        <a:off x="42851" y="42851"/>
        <a:ext cx="10991943" cy="1377338"/>
      </dsp:txXfrm>
    </dsp:sp>
    <dsp:sp modelId="{ADAA7F60-9335-4DF0-AE1E-049E04563087}">
      <dsp:nvSpPr>
        <dsp:cNvPr id="0" name=""/>
        <dsp:cNvSpPr/>
      </dsp:nvSpPr>
      <dsp:spPr>
        <a:xfrm>
          <a:off x="951502" y="1666240"/>
          <a:ext cx="12741853" cy="1463040"/>
        </a:xfrm>
        <a:prstGeom prst="roundRect">
          <a:avLst>
            <a:gd name="adj" fmla="val 10000"/>
          </a:avLst>
        </a:prstGeom>
        <a:solidFill>
          <a:schemeClr val="tx1">
            <a:alpha val="26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1" kern="1200" dirty="0"/>
            <a:t>Joining the different tables based on relevant columns into one single </a:t>
          </a:r>
          <a:r>
            <a:rPr lang="en-IN" sz="3400" b="1" kern="1200" dirty="0"/>
            <a:t>table. </a:t>
          </a:r>
        </a:p>
      </dsp:txBody>
      <dsp:txXfrm>
        <a:off x="994353" y="1709091"/>
        <a:ext cx="10753673" cy="1377337"/>
      </dsp:txXfrm>
    </dsp:sp>
    <dsp:sp modelId="{D9824D76-B951-45FD-9286-A89291D053CE}">
      <dsp:nvSpPr>
        <dsp:cNvPr id="0" name=""/>
        <dsp:cNvSpPr/>
      </dsp:nvSpPr>
      <dsp:spPr>
        <a:xfrm>
          <a:off x="1903004" y="3332480"/>
          <a:ext cx="12741853" cy="1463040"/>
        </a:xfrm>
        <a:prstGeom prst="roundRect">
          <a:avLst>
            <a:gd name="adj" fmla="val 10000"/>
          </a:avLst>
        </a:prstGeom>
        <a:solidFill>
          <a:schemeClr val="tx1">
            <a:alpha val="26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IN" sz="3400" b="1" kern="1200" dirty="0"/>
            <a:t>Cleaning and Processing the data. Finding the patterns and trends.</a:t>
          </a:r>
        </a:p>
      </dsp:txBody>
      <dsp:txXfrm>
        <a:off x="1945855" y="3375331"/>
        <a:ext cx="10753673" cy="1377337"/>
      </dsp:txXfrm>
    </dsp:sp>
    <dsp:sp modelId="{0CE739E4-A2A8-461B-A118-388B16811CE2}">
      <dsp:nvSpPr>
        <dsp:cNvPr id="0" name=""/>
        <dsp:cNvSpPr/>
      </dsp:nvSpPr>
      <dsp:spPr>
        <a:xfrm>
          <a:off x="2854506" y="4998720"/>
          <a:ext cx="12741853" cy="1463040"/>
        </a:xfrm>
        <a:prstGeom prst="roundRect">
          <a:avLst>
            <a:gd name="adj" fmla="val 10000"/>
          </a:avLst>
        </a:prstGeom>
        <a:solidFill>
          <a:schemeClr val="tx1">
            <a:alpha val="26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IN" sz="3400" b="1" kern="1200" dirty="0"/>
            <a:t>Get some visualisations</a:t>
          </a:r>
        </a:p>
      </dsp:txBody>
      <dsp:txXfrm>
        <a:off x="2897357" y="5041571"/>
        <a:ext cx="10753673" cy="1377337"/>
      </dsp:txXfrm>
    </dsp:sp>
    <dsp:sp modelId="{BD172D94-338C-420F-8D46-CDB0EBF784B4}">
      <dsp:nvSpPr>
        <dsp:cNvPr id="0" name=""/>
        <dsp:cNvSpPr/>
      </dsp:nvSpPr>
      <dsp:spPr>
        <a:xfrm>
          <a:off x="3806008" y="6664960"/>
          <a:ext cx="12741853" cy="1463040"/>
        </a:xfrm>
        <a:prstGeom prst="roundRect">
          <a:avLst>
            <a:gd name="adj" fmla="val 10000"/>
          </a:avLst>
        </a:prstGeom>
        <a:solidFill>
          <a:schemeClr val="tx1">
            <a:alpha val="26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IN" sz="3400" b="1" kern="1200" dirty="0"/>
            <a:t>Create a recommendation system</a:t>
          </a:r>
        </a:p>
      </dsp:txBody>
      <dsp:txXfrm>
        <a:off x="3848859" y="6707811"/>
        <a:ext cx="10753673" cy="1377337"/>
      </dsp:txXfrm>
    </dsp:sp>
    <dsp:sp modelId="{579FCB5B-EC53-4C65-B0CD-B40645371A46}">
      <dsp:nvSpPr>
        <dsp:cNvPr id="0" name=""/>
        <dsp:cNvSpPr/>
      </dsp:nvSpPr>
      <dsp:spPr>
        <a:xfrm>
          <a:off x="11790877" y="1068832"/>
          <a:ext cx="950976" cy="950976"/>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12004847" y="1068832"/>
        <a:ext cx="523036" cy="715609"/>
      </dsp:txXfrm>
    </dsp:sp>
    <dsp:sp modelId="{E9BF792A-2944-41C2-8F34-669CB60490E1}">
      <dsp:nvSpPr>
        <dsp:cNvPr id="0" name=""/>
        <dsp:cNvSpPr/>
      </dsp:nvSpPr>
      <dsp:spPr>
        <a:xfrm>
          <a:off x="12742379" y="2735072"/>
          <a:ext cx="950976" cy="950976"/>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12956349" y="2735072"/>
        <a:ext cx="523036" cy="715609"/>
      </dsp:txXfrm>
    </dsp:sp>
    <dsp:sp modelId="{924BF79C-BD22-47C4-9BE3-E34D0177FB20}">
      <dsp:nvSpPr>
        <dsp:cNvPr id="0" name=""/>
        <dsp:cNvSpPr/>
      </dsp:nvSpPr>
      <dsp:spPr>
        <a:xfrm>
          <a:off x="13693881" y="4376928"/>
          <a:ext cx="950976" cy="950976"/>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13907851" y="4376928"/>
        <a:ext cx="523036" cy="715609"/>
      </dsp:txXfrm>
    </dsp:sp>
    <dsp:sp modelId="{358A4AFD-5EF3-489D-AD59-C0CE83371688}">
      <dsp:nvSpPr>
        <dsp:cNvPr id="0" name=""/>
        <dsp:cNvSpPr/>
      </dsp:nvSpPr>
      <dsp:spPr>
        <a:xfrm>
          <a:off x="14645383" y="6059424"/>
          <a:ext cx="950976" cy="950976"/>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14859353" y="6059424"/>
        <a:ext cx="523036" cy="71560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06" b="7706"/>
          <a:stretch>
            <a:fillRect/>
          </a:stretch>
        </p:blipFill>
        <p:spPr>
          <a:xfrm>
            <a:off x="0" y="0"/>
            <a:ext cx="18288000" cy="10287000"/>
          </a:xfrm>
          <a:prstGeom prst="rect">
            <a:avLst/>
          </a:prstGeom>
        </p:spPr>
      </p:pic>
      <p:sp>
        <p:nvSpPr>
          <p:cNvPr id="3" name="TextBox 3"/>
          <p:cNvSpPr txBox="1"/>
          <p:nvPr/>
        </p:nvSpPr>
        <p:spPr>
          <a:xfrm>
            <a:off x="0" y="1583632"/>
            <a:ext cx="18288000" cy="3559868"/>
          </a:xfrm>
          <a:prstGeom prst="rect">
            <a:avLst/>
          </a:prstGeom>
        </p:spPr>
        <p:txBody>
          <a:bodyPr lIns="0" tIns="0" rIns="0" bIns="0" rtlCol="0" anchor="t">
            <a:spAutoFit/>
          </a:bodyPr>
          <a:lstStyle/>
          <a:p>
            <a:pPr algn="ctr">
              <a:lnSpc>
                <a:spcPts val="14311"/>
              </a:lnSpc>
            </a:pPr>
            <a:r>
              <a:rPr lang="en-US" sz="10222" dirty="0">
                <a:solidFill>
                  <a:srgbClr val="000000"/>
                </a:solidFill>
                <a:latin typeface="Aileron Regular Bold"/>
              </a:rPr>
              <a:t>Analysis Of Tourists In Maharashtra</a:t>
            </a:r>
          </a:p>
        </p:txBody>
      </p:sp>
      <p:sp>
        <p:nvSpPr>
          <p:cNvPr id="4" name="TextBox 4"/>
          <p:cNvSpPr txBox="1"/>
          <p:nvPr/>
        </p:nvSpPr>
        <p:spPr>
          <a:xfrm>
            <a:off x="7363519" y="5908072"/>
            <a:ext cx="3761681" cy="756617"/>
          </a:xfrm>
          <a:prstGeom prst="rect">
            <a:avLst/>
          </a:prstGeom>
        </p:spPr>
        <p:txBody>
          <a:bodyPr wrap="square" lIns="0" tIns="0" rIns="0" bIns="0" rtlCol="0" anchor="t">
            <a:spAutoFit/>
          </a:bodyPr>
          <a:lstStyle/>
          <a:p>
            <a:pPr>
              <a:lnSpc>
                <a:spcPts val="5880"/>
              </a:lnSpc>
            </a:pPr>
            <a:r>
              <a:rPr lang="en-US" sz="4200" dirty="0">
                <a:solidFill>
                  <a:srgbClr val="000000"/>
                </a:solidFill>
                <a:latin typeface="Canva Sans Bold"/>
              </a:rPr>
              <a:t>Team Falcons</a:t>
            </a:r>
          </a:p>
        </p:txBody>
      </p:sp>
      <p:sp>
        <p:nvSpPr>
          <p:cNvPr id="5" name="TextBox 5"/>
          <p:cNvSpPr txBox="1"/>
          <p:nvPr/>
        </p:nvSpPr>
        <p:spPr>
          <a:xfrm>
            <a:off x="17145000" y="9493738"/>
            <a:ext cx="796851" cy="615553"/>
          </a:xfrm>
          <a:prstGeom prst="rect">
            <a:avLst/>
          </a:prstGeom>
        </p:spPr>
        <p:txBody>
          <a:bodyPr wrap="square" lIns="0" tIns="0" rIns="0" bIns="0" rtlCol="0" anchor="t">
            <a:spAutoFit/>
          </a:bodyPr>
          <a:lstStyle/>
          <a:p>
            <a:pPr algn="ctr">
              <a:lnSpc>
                <a:spcPts val="4759"/>
              </a:lnSpc>
            </a:pPr>
            <a:r>
              <a:rPr lang="en-US" sz="3399" dirty="0">
                <a:solidFill>
                  <a:srgbClr val="FFFFFF"/>
                </a:solidFill>
                <a:latin typeface="Canva Sans"/>
              </a:rPr>
              <a:t>01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3" r="83"/>
          <a:stretch>
            <a:fillRect/>
          </a:stretch>
        </p:blipFill>
        <p:spPr>
          <a:xfrm>
            <a:off x="0" y="0"/>
            <a:ext cx="18288000" cy="10287000"/>
          </a:xfrm>
          <a:prstGeom prst="rect">
            <a:avLst/>
          </a:prstGeom>
        </p:spPr>
      </p:pic>
      <p:sp>
        <p:nvSpPr>
          <p:cNvPr id="3" name="TextBox 3"/>
          <p:cNvSpPr txBox="1"/>
          <p:nvPr/>
        </p:nvSpPr>
        <p:spPr>
          <a:xfrm>
            <a:off x="469556" y="159752"/>
            <a:ext cx="10350844" cy="1654299"/>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Canva Sans Bold"/>
              </a:rPr>
              <a:t>Why this project?</a:t>
            </a:r>
          </a:p>
        </p:txBody>
      </p:sp>
      <p:sp>
        <p:nvSpPr>
          <p:cNvPr id="5" name="TextBox 5"/>
          <p:cNvSpPr txBox="1"/>
          <p:nvPr/>
        </p:nvSpPr>
        <p:spPr>
          <a:xfrm>
            <a:off x="717129" y="2841746"/>
            <a:ext cx="16334441" cy="4924425"/>
          </a:xfrm>
          <a:prstGeom prst="rect">
            <a:avLst/>
          </a:prstGeom>
        </p:spPr>
        <p:txBody>
          <a:bodyPr lIns="0" tIns="0" rIns="0" bIns="0" rtlCol="0" anchor="t">
            <a:spAutoFit/>
          </a:bodyPr>
          <a:lstStyle/>
          <a:p>
            <a:pPr>
              <a:lnSpc>
                <a:spcPts val="4759"/>
              </a:lnSpc>
            </a:pPr>
            <a:r>
              <a:rPr lang="en-US" sz="3399" dirty="0">
                <a:solidFill>
                  <a:srgbClr val="FFFFFF"/>
                </a:solidFill>
                <a:latin typeface="Canva Sans"/>
              </a:rPr>
              <a:t>Tourism in India is one of the most important social and economic activities. Tourism alone contributes to 17.2% of India’s GDP. </a:t>
            </a:r>
          </a:p>
          <a:p>
            <a:pPr>
              <a:lnSpc>
                <a:spcPts val="4759"/>
              </a:lnSpc>
            </a:pPr>
            <a:endParaRPr lang="en-US" sz="3399" dirty="0">
              <a:solidFill>
                <a:srgbClr val="FFFFFF"/>
              </a:solidFill>
              <a:latin typeface="Canva Sans"/>
            </a:endParaRPr>
          </a:p>
          <a:p>
            <a:pPr>
              <a:lnSpc>
                <a:spcPts val="4759"/>
              </a:lnSpc>
            </a:pPr>
            <a:r>
              <a:rPr lang="en-US" sz="3399" dirty="0">
                <a:solidFill>
                  <a:srgbClr val="FFFFFF"/>
                </a:solidFill>
                <a:latin typeface="Canva Sans"/>
              </a:rPr>
              <a:t>We see an average of 17.9 million Foreign Tourists Arrival (FTA) each year.</a:t>
            </a:r>
          </a:p>
          <a:p>
            <a:pPr>
              <a:lnSpc>
                <a:spcPts val="4759"/>
              </a:lnSpc>
            </a:pPr>
            <a:endParaRPr lang="en-US" sz="3399" dirty="0">
              <a:solidFill>
                <a:srgbClr val="FFFFFF"/>
              </a:solidFill>
              <a:latin typeface="Canva Sans"/>
            </a:endParaRPr>
          </a:p>
          <a:p>
            <a:pPr>
              <a:lnSpc>
                <a:spcPts val="4759"/>
              </a:lnSpc>
            </a:pPr>
            <a:r>
              <a:rPr lang="en-US" sz="3399" dirty="0">
                <a:solidFill>
                  <a:srgbClr val="FFFFFF"/>
                </a:solidFill>
                <a:latin typeface="Canva Sans"/>
              </a:rPr>
              <a:t>Through our project we aim to understand travel patterns and predict locations to tourists based on their visits to heritage sites, tourist spots including shrines, temples and locally famous spots for Maharashtra.</a:t>
            </a:r>
          </a:p>
        </p:txBody>
      </p:sp>
      <p:sp>
        <p:nvSpPr>
          <p:cNvPr id="6" name="TextBox 6"/>
          <p:cNvSpPr txBox="1"/>
          <p:nvPr/>
        </p:nvSpPr>
        <p:spPr>
          <a:xfrm>
            <a:off x="17405325" y="9493738"/>
            <a:ext cx="540081" cy="580258"/>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TextBox 3"/>
          <p:cNvSpPr txBox="1"/>
          <p:nvPr/>
        </p:nvSpPr>
        <p:spPr>
          <a:xfrm>
            <a:off x="384973" y="159752"/>
            <a:ext cx="7844627" cy="1654299"/>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Canva Sans Bold"/>
              </a:rPr>
              <a:t>Methodology</a:t>
            </a:r>
          </a:p>
        </p:txBody>
      </p:sp>
      <p:sp>
        <p:nvSpPr>
          <p:cNvPr id="5" name="TextBox 5"/>
          <p:cNvSpPr txBox="1"/>
          <p:nvPr/>
        </p:nvSpPr>
        <p:spPr>
          <a:xfrm>
            <a:off x="17221201" y="9493738"/>
            <a:ext cx="736360" cy="574196"/>
          </a:xfrm>
          <a:prstGeom prst="rect">
            <a:avLst/>
          </a:prstGeom>
        </p:spPr>
        <p:txBody>
          <a:bodyPr wrap="square" lIns="0" tIns="0" rIns="0" bIns="0" rtlCol="0" anchor="t">
            <a:spAutoFit/>
          </a:bodyPr>
          <a:lstStyle/>
          <a:p>
            <a:pPr algn="ctr">
              <a:lnSpc>
                <a:spcPts val="4759"/>
              </a:lnSpc>
            </a:pPr>
            <a:r>
              <a:rPr lang="en-US" sz="3399" dirty="0">
                <a:solidFill>
                  <a:srgbClr val="FFFFFF"/>
                </a:solidFill>
                <a:latin typeface="Canva Sans"/>
              </a:rPr>
              <a:t>03</a:t>
            </a:r>
          </a:p>
        </p:txBody>
      </p:sp>
      <p:graphicFrame>
        <p:nvGraphicFramePr>
          <p:cNvPr id="6" name="Diagram 5"/>
          <p:cNvGraphicFramePr/>
          <p:nvPr>
            <p:extLst>
              <p:ext uri="{D42A27DB-BD31-4B8C-83A1-F6EECF244321}">
                <p14:modId xmlns:p14="http://schemas.microsoft.com/office/powerpoint/2010/main" val="2262196457"/>
              </p:ext>
            </p:extLst>
          </p:nvPr>
        </p:nvGraphicFramePr>
        <p:xfrm>
          <a:off x="349413" y="1968968"/>
          <a:ext cx="16547862"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592" r="2592"/>
          <a:stretch>
            <a:fillRect/>
          </a:stretch>
        </p:blipFill>
        <p:spPr>
          <a:xfrm>
            <a:off x="0" y="0"/>
            <a:ext cx="18288000" cy="10287000"/>
          </a:xfrm>
          <a:prstGeom prst="rect">
            <a:avLst/>
          </a:prstGeom>
        </p:spPr>
      </p:pic>
      <p:sp>
        <p:nvSpPr>
          <p:cNvPr id="3" name="TextBox 3"/>
          <p:cNvSpPr txBox="1"/>
          <p:nvPr/>
        </p:nvSpPr>
        <p:spPr>
          <a:xfrm>
            <a:off x="845045" y="2161229"/>
            <a:ext cx="15781866" cy="8576387"/>
          </a:xfrm>
          <a:prstGeom prst="rect">
            <a:avLst/>
          </a:prstGeom>
        </p:spPr>
        <p:txBody>
          <a:bodyPr lIns="0" tIns="0" rIns="0" bIns="0" rtlCol="0" anchor="t">
            <a:spAutoFit/>
          </a:bodyPr>
          <a:lstStyle/>
          <a:p>
            <a:pPr marL="457200" indent="-457200" algn="just">
              <a:lnSpc>
                <a:spcPts val="4759"/>
              </a:lnSpc>
              <a:buFont typeface="Arial" panose="020B0604020202020204" pitchFamily="34" charset="0"/>
              <a:buChar char="•"/>
            </a:pPr>
            <a:r>
              <a:rPr lang="en-US" sz="3399" dirty="0">
                <a:solidFill>
                  <a:srgbClr val="FFFFFF"/>
                </a:solidFill>
                <a:latin typeface="Canva Sans"/>
              </a:rPr>
              <a:t>Our data consists of all the tourists domestic and foreign for the years 2011-2014.</a:t>
            </a:r>
          </a:p>
          <a:p>
            <a:pPr marL="457200" indent="-457200" algn="just">
              <a:lnSpc>
                <a:spcPts val="4759"/>
              </a:lnSpc>
              <a:buFont typeface="Arial" panose="020B0604020202020204" pitchFamily="34" charset="0"/>
              <a:buChar char="•"/>
            </a:pPr>
            <a:r>
              <a:rPr lang="en-US" sz="3399" dirty="0">
                <a:solidFill>
                  <a:srgbClr val="FFFFFF"/>
                </a:solidFill>
                <a:latin typeface="Canva Sans"/>
              </a:rPr>
              <a:t>For each year we have about 1500 data points.</a:t>
            </a:r>
          </a:p>
          <a:p>
            <a:pPr marL="457200" indent="-457200" algn="just">
              <a:lnSpc>
                <a:spcPts val="4759"/>
              </a:lnSpc>
              <a:buFont typeface="Arial" panose="020B0604020202020204" pitchFamily="34" charset="0"/>
              <a:buChar char="•"/>
            </a:pPr>
            <a:r>
              <a:rPr lang="en-US" sz="3399" dirty="0">
                <a:solidFill>
                  <a:srgbClr val="FFFFFF"/>
                </a:solidFill>
                <a:latin typeface="Canva Sans"/>
              </a:rPr>
              <a:t>We have tourists divided into many categories:</a:t>
            </a:r>
          </a:p>
          <a:p>
            <a:pPr marL="2743200" lvl="5" indent="-457200">
              <a:lnSpc>
                <a:spcPts val="4759"/>
              </a:lnSpc>
              <a:buFont typeface="Arial" panose="020B0604020202020204" pitchFamily="34" charset="0"/>
              <a:buChar char="•"/>
            </a:pPr>
            <a:r>
              <a:rPr lang="en-US" sz="3399" dirty="0">
                <a:solidFill>
                  <a:srgbClr val="FFFFFF"/>
                </a:solidFill>
                <a:latin typeface="Canva Sans"/>
              </a:rPr>
              <a:t>Age (15-24, 25-34, 35-44, 45-60, &gt;60)</a:t>
            </a:r>
          </a:p>
          <a:p>
            <a:pPr marL="2743200" lvl="5" indent="-457200">
              <a:lnSpc>
                <a:spcPts val="4759"/>
              </a:lnSpc>
              <a:buFont typeface="Arial" panose="020B0604020202020204" pitchFamily="34" charset="0"/>
              <a:buChar char="•"/>
            </a:pPr>
            <a:r>
              <a:rPr lang="en-US" sz="3399" dirty="0">
                <a:solidFill>
                  <a:srgbClr val="FFFFFF"/>
                </a:solidFill>
                <a:latin typeface="Canva Sans"/>
              </a:rPr>
              <a:t>Sex</a:t>
            </a:r>
          </a:p>
          <a:p>
            <a:pPr marL="2743200" lvl="5" indent="-457200">
              <a:lnSpc>
                <a:spcPts val="4759"/>
              </a:lnSpc>
              <a:buFont typeface="Arial" panose="020B0604020202020204" pitchFamily="34" charset="0"/>
              <a:buChar char="•"/>
            </a:pPr>
            <a:r>
              <a:rPr lang="en-US" sz="3399" dirty="0">
                <a:solidFill>
                  <a:srgbClr val="FFFFFF"/>
                </a:solidFill>
                <a:latin typeface="Canva Sans"/>
              </a:rPr>
              <a:t>Purpose of visit</a:t>
            </a:r>
          </a:p>
          <a:p>
            <a:pPr marL="2743200" lvl="5" indent="-457200">
              <a:lnSpc>
                <a:spcPts val="4759"/>
              </a:lnSpc>
              <a:buFont typeface="Arial" panose="020B0604020202020204" pitchFamily="34" charset="0"/>
              <a:buChar char="•"/>
            </a:pPr>
            <a:r>
              <a:rPr lang="en-US" sz="3399" dirty="0">
                <a:solidFill>
                  <a:srgbClr val="FFFFFF"/>
                </a:solidFill>
                <a:latin typeface="Canva Sans"/>
              </a:rPr>
              <a:t>Nationality </a:t>
            </a:r>
          </a:p>
          <a:p>
            <a:pPr marL="2743200" lvl="5" indent="-457200">
              <a:lnSpc>
                <a:spcPts val="4759"/>
              </a:lnSpc>
              <a:buFont typeface="Arial" panose="020B0604020202020204" pitchFamily="34" charset="0"/>
              <a:buChar char="•"/>
            </a:pPr>
            <a:r>
              <a:rPr lang="en-US" sz="3399" dirty="0">
                <a:solidFill>
                  <a:srgbClr val="FFFFFF"/>
                </a:solidFill>
                <a:latin typeface="Canva Sans"/>
              </a:rPr>
              <a:t>Month of arrival </a:t>
            </a:r>
          </a:p>
          <a:p>
            <a:pPr marL="2743200" lvl="5" indent="-457200">
              <a:lnSpc>
                <a:spcPts val="4759"/>
              </a:lnSpc>
              <a:buFont typeface="Arial" panose="020B0604020202020204" pitchFamily="34" charset="0"/>
              <a:buChar char="•"/>
            </a:pPr>
            <a:r>
              <a:rPr lang="en-US" sz="3399" dirty="0">
                <a:solidFill>
                  <a:srgbClr val="FFFFFF"/>
                </a:solidFill>
                <a:latin typeface="Canva Sans"/>
              </a:rPr>
              <a:t>Year of arrival </a:t>
            </a:r>
          </a:p>
          <a:p>
            <a:pPr marL="2743200" lvl="5" indent="-457200">
              <a:lnSpc>
                <a:spcPts val="4759"/>
              </a:lnSpc>
              <a:buFont typeface="Arial" panose="020B0604020202020204" pitchFamily="34" charset="0"/>
              <a:buChar char="•"/>
            </a:pPr>
            <a:r>
              <a:rPr lang="en-US" sz="3399" dirty="0">
                <a:solidFill>
                  <a:srgbClr val="FFFFFF"/>
                </a:solidFill>
                <a:latin typeface="Canva Sans"/>
              </a:rPr>
              <a:t>City / District</a:t>
            </a:r>
          </a:p>
          <a:p>
            <a:pPr marL="2743200" lvl="5" indent="-457200">
              <a:lnSpc>
                <a:spcPts val="4759"/>
              </a:lnSpc>
              <a:buFont typeface="Arial" panose="020B0604020202020204" pitchFamily="34" charset="0"/>
              <a:buChar char="•"/>
            </a:pPr>
            <a:r>
              <a:rPr lang="en-US" sz="3399" dirty="0">
                <a:solidFill>
                  <a:srgbClr val="FFFFFF"/>
                </a:solidFill>
                <a:latin typeface="Canva Sans"/>
              </a:rPr>
              <a:t>Place</a:t>
            </a:r>
          </a:p>
          <a:p>
            <a:pPr algn="just">
              <a:lnSpc>
                <a:spcPts val="4759"/>
              </a:lnSpc>
            </a:pPr>
            <a:endParaRPr lang="en-US" sz="3399" dirty="0">
              <a:solidFill>
                <a:srgbClr val="FFFFFF"/>
              </a:solidFill>
              <a:latin typeface="Canva Sans"/>
            </a:endParaRPr>
          </a:p>
          <a:p>
            <a:pPr algn="just">
              <a:lnSpc>
                <a:spcPts val="4759"/>
              </a:lnSpc>
            </a:pPr>
            <a:endParaRPr lang="en-US" sz="3399" dirty="0">
              <a:solidFill>
                <a:srgbClr val="FFFFFF"/>
              </a:solidFill>
              <a:latin typeface="Canva Sans"/>
            </a:endParaRPr>
          </a:p>
        </p:txBody>
      </p:sp>
      <p:sp>
        <p:nvSpPr>
          <p:cNvPr id="5" name="TextBox 5"/>
          <p:cNvSpPr txBox="1"/>
          <p:nvPr/>
        </p:nvSpPr>
        <p:spPr>
          <a:xfrm>
            <a:off x="750262" y="159752"/>
            <a:ext cx="11000984" cy="1566445"/>
          </a:xfrm>
          <a:prstGeom prst="rect">
            <a:avLst/>
          </a:prstGeom>
        </p:spPr>
        <p:txBody>
          <a:bodyPr lIns="0" tIns="0" rIns="0" bIns="0" rtlCol="0" anchor="t">
            <a:spAutoFit/>
          </a:bodyPr>
          <a:lstStyle/>
          <a:p>
            <a:pPr algn="ctr">
              <a:lnSpc>
                <a:spcPts val="12880"/>
              </a:lnSpc>
            </a:pPr>
            <a:r>
              <a:rPr lang="en-US" sz="9200" dirty="0">
                <a:solidFill>
                  <a:srgbClr val="FFFFFF"/>
                </a:solidFill>
                <a:latin typeface="Canva Sans Bold"/>
              </a:rPr>
              <a:t>Data &amp; Variables</a:t>
            </a:r>
          </a:p>
        </p:txBody>
      </p:sp>
      <p:sp>
        <p:nvSpPr>
          <p:cNvPr id="6" name="TextBox 6"/>
          <p:cNvSpPr txBox="1"/>
          <p:nvPr/>
        </p:nvSpPr>
        <p:spPr>
          <a:xfrm>
            <a:off x="17145001" y="9493738"/>
            <a:ext cx="807186" cy="574196"/>
          </a:xfrm>
          <a:prstGeom prst="rect">
            <a:avLst/>
          </a:prstGeom>
        </p:spPr>
        <p:txBody>
          <a:bodyPr wrap="square" lIns="0" tIns="0" rIns="0" bIns="0" rtlCol="0" anchor="t">
            <a:spAutoFit/>
          </a:bodyPr>
          <a:lstStyle/>
          <a:p>
            <a:pPr algn="ctr">
              <a:lnSpc>
                <a:spcPts val="4759"/>
              </a:lnSpc>
            </a:pPr>
            <a:r>
              <a:rPr lang="en-US" sz="3399" dirty="0">
                <a:solidFill>
                  <a:srgbClr val="FFFFFF"/>
                </a:solidFill>
                <a:latin typeface="Canva Sans"/>
              </a:rPr>
              <a:t>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005" b="15005"/>
          <a:stretch>
            <a:fillRect/>
          </a:stretch>
        </p:blipFill>
        <p:spPr>
          <a:xfrm>
            <a:off x="0" y="0"/>
            <a:ext cx="18288000" cy="10287000"/>
          </a:xfrm>
          <a:prstGeom prst="rect">
            <a:avLst/>
          </a:prstGeom>
        </p:spPr>
      </p:pic>
      <p:grpSp>
        <p:nvGrpSpPr>
          <p:cNvPr id="3" name="Group 3"/>
          <p:cNvGrpSpPr/>
          <p:nvPr/>
        </p:nvGrpSpPr>
        <p:grpSpPr>
          <a:xfrm>
            <a:off x="297697" y="3579619"/>
            <a:ext cx="8846303" cy="4154739"/>
            <a:chOff x="0" y="0"/>
            <a:chExt cx="2329890" cy="1094252"/>
          </a:xfrm>
        </p:grpSpPr>
        <p:sp>
          <p:nvSpPr>
            <p:cNvPr id="4" name="Freeform 4"/>
            <p:cNvSpPr/>
            <p:nvPr/>
          </p:nvSpPr>
          <p:spPr>
            <a:xfrm>
              <a:off x="0" y="0"/>
              <a:ext cx="2329890" cy="1094252"/>
            </a:xfrm>
            <a:custGeom>
              <a:avLst/>
              <a:gdLst/>
              <a:ahLst/>
              <a:cxnLst/>
              <a:rect l="l" t="t" r="r" b="b"/>
              <a:pathLst>
                <a:path w="2329890" h="1094252">
                  <a:moveTo>
                    <a:pt x="0" y="0"/>
                  </a:moveTo>
                  <a:lnTo>
                    <a:pt x="2329890" y="0"/>
                  </a:lnTo>
                  <a:lnTo>
                    <a:pt x="2329890" y="1094252"/>
                  </a:lnTo>
                  <a:lnTo>
                    <a:pt x="0" y="1094252"/>
                  </a:lnTo>
                  <a:close/>
                </a:path>
              </a:pathLst>
            </a:custGeom>
            <a:solidFill>
              <a:srgbClr val="FFFFFF">
                <a:alpha val="63922"/>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3"/>
          <a:srcRect t="8644"/>
          <a:stretch>
            <a:fillRect/>
          </a:stretch>
        </p:blipFill>
        <p:spPr>
          <a:xfrm>
            <a:off x="297697" y="3814541"/>
            <a:ext cx="8614754" cy="3919817"/>
          </a:xfrm>
          <a:prstGeom prst="rect">
            <a:avLst/>
          </a:prstGeom>
        </p:spPr>
      </p:pic>
      <p:grpSp>
        <p:nvGrpSpPr>
          <p:cNvPr id="7" name="Group 7"/>
          <p:cNvGrpSpPr/>
          <p:nvPr/>
        </p:nvGrpSpPr>
        <p:grpSpPr>
          <a:xfrm>
            <a:off x="9893769" y="1984625"/>
            <a:ext cx="8228088" cy="6961435"/>
            <a:chOff x="0" y="0"/>
            <a:chExt cx="2167068" cy="1833464"/>
          </a:xfrm>
        </p:grpSpPr>
        <p:sp>
          <p:nvSpPr>
            <p:cNvPr id="8" name="Freeform 8"/>
            <p:cNvSpPr/>
            <p:nvPr/>
          </p:nvSpPr>
          <p:spPr>
            <a:xfrm>
              <a:off x="0" y="0"/>
              <a:ext cx="2167068" cy="1833464"/>
            </a:xfrm>
            <a:custGeom>
              <a:avLst/>
              <a:gdLst/>
              <a:ahLst/>
              <a:cxnLst/>
              <a:rect l="l" t="t" r="r" b="b"/>
              <a:pathLst>
                <a:path w="2167068" h="1833464">
                  <a:moveTo>
                    <a:pt x="0" y="0"/>
                  </a:moveTo>
                  <a:lnTo>
                    <a:pt x="2167068" y="0"/>
                  </a:lnTo>
                  <a:lnTo>
                    <a:pt x="2167068" y="1833464"/>
                  </a:lnTo>
                  <a:lnTo>
                    <a:pt x="0" y="1833464"/>
                  </a:lnTo>
                  <a:close/>
                </a:path>
              </a:pathLst>
            </a:custGeom>
            <a:solidFill>
              <a:srgbClr val="FFFFFF">
                <a:alpha val="63922"/>
              </a:srgbClr>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4"/>
          <a:srcRect l="809" r="809"/>
          <a:stretch>
            <a:fillRect/>
          </a:stretch>
        </p:blipFill>
        <p:spPr>
          <a:xfrm>
            <a:off x="9893769" y="1984625"/>
            <a:ext cx="8228088" cy="6961435"/>
          </a:xfrm>
          <a:prstGeom prst="rect">
            <a:avLst/>
          </a:prstGeom>
        </p:spPr>
      </p:pic>
      <p:sp>
        <p:nvSpPr>
          <p:cNvPr id="12" name="TextBox 12"/>
          <p:cNvSpPr txBox="1"/>
          <p:nvPr/>
        </p:nvSpPr>
        <p:spPr>
          <a:xfrm>
            <a:off x="543798" y="159752"/>
            <a:ext cx="4714002" cy="1654299"/>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Canva Sans"/>
              </a:rPr>
              <a:t>Results</a:t>
            </a:r>
          </a:p>
        </p:txBody>
      </p:sp>
      <p:sp>
        <p:nvSpPr>
          <p:cNvPr id="13" name="TextBox 13"/>
          <p:cNvSpPr txBox="1"/>
          <p:nvPr/>
        </p:nvSpPr>
        <p:spPr>
          <a:xfrm>
            <a:off x="17259300" y="9493738"/>
            <a:ext cx="695201" cy="615553"/>
          </a:xfrm>
          <a:prstGeom prst="rect">
            <a:avLst/>
          </a:prstGeom>
        </p:spPr>
        <p:txBody>
          <a:bodyPr wrap="square" lIns="0" tIns="0" rIns="0" bIns="0" rtlCol="0" anchor="t">
            <a:spAutoFit/>
          </a:bodyPr>
          <a:lstStyle/>
          <a:p>
            <a:pPr algn="ctr">
              <a:lnSpc>
                <a:spcPts val="4759"/>
              </a:lnSpc>
            </a:pPr>
            <a:r>
              <a:rPr lang="en-US" sz="3399" dirty="0">
                <a:solidFill>
                  <a:srgbClr val="FFFFFF"/>
                </a:solidFill>
                <a:latin typeface="Canva Sans"/>
              </a:rPr>
              <a:t>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9771771" y="4085663"/>
            <a:ext cx="8193975" cy="4467897"/>
            <a:chOff x="0" y="0"/>
            <a:chExt cx="2120589" cy="1156285"/>
          </a:xfrm>
        </p:grpSpPr>
        <p:sp>
          <p:nvSpPr>
            <p:cNvPr id="4" name="Freeform 4"/>
            <p:cNvSpPr/>
            <p:nvPr/>
          </p:nvSpPr>
          <p:spPr>
            <a:xfrm>
              <a:off x="0" y="0"/>
              <a:ext cx="2120589" cy="1156285"/>
            </a:xfrm>
            <a:custGeom>
              <a:avLst/>
              <a:gdLst/>
              <a:ahLst/>
              <a:cxnLst/>
              <a:rect l="l" t="t" r="r" b="b"/>
              <a:pathLst>
                <a:path w="2120589" h="1156285">
                  <a:moveTo>
                    <a:pt x="0" y="0"/>
                  </a:moveTo>
                  <a:lnTo>
                    <a:pt x="2120589" y="0"/>
                  </a:lnTo>
                  <a:lnTo>
                    <a:pt x="2120589" y="1156285"/>
                  </a:lnTo>
                  <a:lnTo>
                    <a:pt x="0" y="1156285"/>
                  </a:lnTo>
                  <a:close/>
                </a:path>
              </a:pathLst>
            </a:custGeom>
            <a:solidFill>
              <a:srgbClr val="FFFFFF">
                <a:alpha val="63922"/>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3"/>
          <a:srcRect/>
          <a:stretch>
            <a:fillRect/>
          </a:stretch>
        </p:blipFill>
        <p:spPr>
          <a:xfrm>
            <a:off x="9771771" y="4319824"/>
            <a:ext cx="8193975" cy="4233736"/>
          </a:xfrm>
          <a:prstGeom prst="rect">
            <a:avLst/>
          </a:prstGeom>
        </p:spPr>
      </p:pic>
      <p:sp>
        <p:nvSpPr>
          <p:cNvPr id="8" name="TextBox 8"/>
          <p:cNvSpPr txBox="1"/>
          <p:nvPr/>
        </p:nvSpPr>
        <p:spPr>
          <a:xfrm>
            <a:off x="543798" y="159752"/>
            <a:ext cx="4561602" cy="1654299"/>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Canva Sans"/>
              </a:rPr>
              <a:t>Results</a:t>
            </a:r>
          </a:p>
        </p:txBody>
      </p:sp>
      <p:sp>
        <p:nvSpPr>
          <p:cNvPr id="9" name="TextBox 9"/>
          <p:cNvSpPr txBox="1"/>
          <p:nvPr/>
        </p:nvSpPr>
        <p:spPr>
          <a:xfrm>
            <a:off x="17221200" y="9493738"/>
            <a:ext cx="744546" cy="615553"/>
          </a:xfrm>
          <a:prstGeom prst="rect">
            <a:avLst/>
          </a:prstGeom>
        </p:spPr>
        <p:txBody>
          <a:bodyPr wrap="square" lIns="0" tIns="0" rIns="0" bIns="0" rtlCol="0" anchor="t">
            <a:spAutoFit/>
          </a:bodyPr>
          <a:lstStyle/>
          <a:p>
            <a:pPr algn="ctr">
              <a:lnSpc>
                <a:spcPts val="4759"/>
              </a:lnSpc>
            </a:pPr>
            <a:r>
              <a:rPr lang="en-US" sz="3399" dirty="0">
                <a:solidFill>
                  <a:srgbClr val="FFFFFF"/>
                </a:solidFill>
                <a:latin typeface="Canva Sans"/>
              </a:rPr>
              <a:t>06</a:t>
            </a:r>
          </a:p>
        </p:txBody>
      </p:sp>
      <p:grpSp>
        <p:nvGrpSpPr>
          <p:cNvPr id="10" name="Group 10"/>
          <p:cNvGrpSpPr/>
          <p:nvPr/>
        </p:nvGrpSpPr>
        <p:grpSpPr>
          <a:xfrm>
            <a:off x="203791" y="3057358"/>
            <a:ext cx="9368944" cy="6200942"/>
            <a:chOff x="0" y="0"/>
            <a:chExt cx="2424669" cy="1604795"/>
          </a:xfrm>
        </p:grpSpPr>
        <p:sp>
          <p:nvSpPr>
            <p:cNvPr id="11" name="Freeform 11"/>
            <p:cNvSpPr/>
            <p:nvPr/>
          </p:nvSpPr>
          <p:spPr>
            <a:xfrm>
              <a:off x="0" y="0"/>
              <a:ext cx="2424669" cy="1604795"/>
            </a:xfrm>
            <a:custGeom>
              <a:avLst/>
              <a:gdLst/>
              <a:ahLst/>
              <a:cxnLst/>
              <a:rect l="l" t="t" r="r" b="b"/>
              <a:pathLst>
                <a:path w="2424669" h="1604795">
                  <a:moveTo>
                    <a:pt x="0" y="0"/>
                  </a:moveTo>
                  <a:lnTo>
                    <a:pt x="2424669" y="0"/>
                  </a:lnTo>
                  <a:lnTo>
                    <a:pt x="2424669" y="1604795"/>
                  </a:lnTo>
                  <a:lnTo>
                    <a:pt x="0" y="1604795"/>
                  </a:lnTo>
                  <a:close/>
                </a:path>
              </a:pathLst>
            </a:custGeom>
            <a:solidFill>
              <a:srgbClr val="FFFFFF">
                <a:alpha val="63922"/>
              </a:srgbClr>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3" name="Picture 13"/>
          <p:cNvPicPr>
            <a:picLocks noChangeAspect="1"/>
          </p:cNvPicPr>
          <p:nvPr/>
        </p:nvPicPr>
        <p:blipFill>
          <a:blip r:embed="rId4"/>
          <a:srcRect t="195" r="936" b="195"/>
          <a:stretch>
            <a:fillRect/>
          </a:stretch>
        </p:blipFill>
        <p:spPr>
          <a:xfrm>
            <a:off x="189079" y="3057358"/>
            <a:ext cx="9383655" cy="614117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0027779" y="3052687"/>
            <a:ext cx="7905639" cy="4181625"/>
          </a:xfrm>
          <a:prstGeom prst="rect">
            <a:avLst/>
          </a:prstGeom>
        </p:spPr>
      </p:pic>
      <p:sp>
        <p:nvSpPr>
          <p:cNvPr id="5" name="TextBox 5"/>
          <p:cNvSpPr txBox="1"/>
          <p:nvPr/>
        </p:nvSpPr>
        <p:spPr>
          <a:xfrm>
            <a:off x="-173100" y="159752"/>
            <a:ext cx="15468940" cy="1566445"/>
          </a:xfrm>
          <a:prstGeom prst="rect">
            <a:avLst/>
          </a:prstGeom>
        </p:spPr>
        <p:txBody>
          <a:bodyPr lIns="0" tIns="0" rIns="0" bIns="0" rtlCol="0" anchor="t">
            <a:spAutoFit/>
          </a:bodyPr>
          <a:lstStyle/>
          <a:p>
            <a:pPr algn="ctr">
              <a:lnSpc>
                <a:spcPts val="12880"/>
              </a:lnSpc>
            </a:pPr>
            <a:r>
              <a:rPr lang="en-US" sz="9200">
                <a:solidFill>
                  <a:srgbClr val="FFFFFF"/>
                </a:solidFill>
                <a:latin typeface="Canva Sans"/>
              </a:rPr>
              <a:t>Recommendation System</a:t>
            </a:r>
          </a:p>
        </p:txBody>
      </p:sp>
      <p:sp>
        <p:nvSpPr>
          <p:cNvPr id="6" name="TextBox 6"/>
          <p:cNvSpPr txBox="1"/>
          <p:nvPr/>
        </p:nvSpPr>
        <p:spPr>
          <a:xfrm>
            <a:off x="17417314" y="9493738"/>
            <a:ext cx="516103" cy="580258"/>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07</a:t>
            </a:r>
          </a:p>
        </p:txBody>
      </p:sp>
      <p:sp>
        <p:nvSpPr>
          <p:cNvPr id="7" name="TextBox 7"/>
          <p:cNvSpPr txBox="1"/>
          <p:nvPr/>
        </p:nvSpPr>
        <p:spPr>
          <a:xfrm>
            <a:off x="445115" y="2724282"/>
            <a:ext cx="9144000" cy="5979742"/>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FFFFFF"/>
                </a:solidFill>
                <a:latin typeface="Canva Sans"/>
              </a:rPr>
              <a:t>A neural-network based recommendation system is developed.</a:t>
            </a:r>
          </a:p>
          <a:p>
            <a:pPr>
              <a:lnSpc>
                <a:spcPts val="4759"/>
              </a:lnSpc>
            </a:pPr>
            <a:endParaRPr lang="en-US" sz="3399" dirty="0">
              <a:solidFill>
                <a:srgbClr val="FFFFFF"/>
              </a:solidFill>
              <a:latin typeface="Canva Sans"/>
            </a:endParaRPr>
          </a:p>
          <a:p>
            <a:pPr marL="734059" lvl="1" indent="-367030">
              <a:lnSpc>
                <a:spcPts val="4759"/>
              </a:lnSpc>
              <a:buFont typeface="Arial"/>
              <a:buChar char="•"/>
            </a:pPr>
            <a:r>
              <a:rPr lang="en-US" sz="3399" dirty="0">
                <a:solidFill>
                  <a:srgbClr val="FFFFFF"/>
                </a:solidFill>
                <a:latin typeface="Canva Sans"/>
              </a:rPr>
              <a:t>This system takes in the district and destination as input and generates recommendations for other destinations within the same state/district that may be of interest to the tourist.</a:t>
            </a:r>
          </a:p>
          <a:p>
            <a:pPr algn="ctr">
              <a:lnSpc>
                <a:spcPts val="4759"/>
              </a:lnSpc>
            </a:pPr>
            <a:endParaRPr lang="en-US" sz="3399" dirty="0">
              <a:solidFill>
                <a:srgbClr val="FFFFFF"/>
              </a:solidFill>
              <a:latin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 b="1249"/>
          <a:stretch>
            <a:fillRect/>
          </a:stretch>
        </p:blipFill>
        <p:spPr>
          <a:xfrm>
            <a:off x="0" y="0"/>
            <a:ext cx="18288000" cy="10287000"/>
          </a:xfrm>
          <a:prstGeom prst="rect">
            <a:avLst/>
          </a:prstGeom>
        </p:spPr>
      </p:pic>
      <p:sp>
        <p:nvSpPr>
          <p:cNvPr id="4" name="TextBox 4"/>
          <p:cNvSpPr txBox="1"/>
          <p:nvPr/>
        </p:nvSpPr>
        <p:spPr>
          <a:xfrm>
            <a:off x="0" y="266700"/>
            <a:ext cx="8718033" cy="1566445"/>
          </a:xfrm>
          <a:prstGeom prst="rect">
            <a:avLst/>
          </a:prstGeom>
        </p:spPr>
        <p:txBody>
          <a:bodyPr lIns="0" tIns="0" rIns="0" bIns="0" rtlCol="0" anchor="t">
            <a:spAutoFit/>
          </a:bodyPr>
          <a:lstStyle/>
          <a:p>
            <a:pPr algn="ctr">
              <a:lnSpc>
                <a:spcPts val="12880"/>
              </a:lnSpc>
            </a:pPr>
            <a:r>
              <a:rPr lang="en-US" sz="9200" dirty="0">
                <a:solidFill>
                  <a:srgbClr val="FFFFFF"/>
                </a:solidFill>
                <a:latin typeface="Canva Sans"/>
              </a:rPr>
              <a:t>Conclusion</a:t>
            </a:r>
          </a:p>
        </p:txBody>
      </p:sp>
      <p:sp>
        <p:nvSpPr>
          <p:cNvPr id="5" name="TextBox 5"/>
          <p:cNvSpPr txBox="1"/>
          <p:nvPr/>
        </p:nvSpPr>
        <p:spPr>
          <a:xfrm>
            <a:off x="17393419" y="9493738"/>
            <a:ext cx="563893" cy="580258"/>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08</a:t>
            </a:r>
          </a:p>
        </p:txBody>
      </p:sp>
      <p:sp>
        <p:nvSpPr>
          <p:cNvPr id="6" name="TextBox 4"/>
          <p:cNvSpPr txBox="1"/>
          <p:nvPr/>
        </p:nvSpPr>
        <p:spPr>
          <a:xfrm>
            <a:off x="9264679" y="266700"/>
            <a:ext cx="8718033" cy="1566445"/>
          </a:xfrm>
          <a:prstGeom prst="rect">
            <a:avLst/>
          </a:prstGeom>
        </p:spPr>
        <p:txBody>
          <a:bodyPr lIns="0" tIns="0" rIns="0" bIns="0" rtlCol="0" anchor="t">
            <a:spAutoFit/>
          </a:bodyPr>
          <a:lstStyle/>
          <a:p>
            <a:pPr algn="ctr">
              <a:lnSpc>
                <a:spcPts val="12880"/>
              </a:lnSpc>
            </a:pPr>
            <a:r>
              <a:rPr lang="en-US" sz="9200" dirty="0">
                <a:solidFill>
                  <a:srgbClr val="FFFFFF"/>
                </a:solidFill>
                <a:latin typeface="Canva Sans"/>
              </a:rPr>
              <a:t>Future Scope</a:t>
            </a:r>
          </a:p>
        </p:txBody>
      </p:sp>
      <p:cxnSp>
        <p:nvCxnSpPr>
          <p:cNvPr id="9" name="Straight Connector 8"/>
          <p:cNvCxnSpPr>
            <a:stCxn id="2" idx="0"/>
            <a:endCxn id="2" idx="2"/>
          </p:cNvCxnSpPr>
          <p:nvPr/>
        </p:nvCxnSpPr>
        <p:spPr>
          <a:xfrm>
            <a:off x="9144000" y="0"/>
            <a:ext cx="0" cy="102870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52400" y="1833145"/>
            <a:ext cx="8839200" cy="824085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600" dirty="0"/>
              <a:t>According to our analysis: </a:t>
            </a:r>
          </a:p>
          <a:p>
            <a:pPr marL="742950" indent="-742950">
              <a:buFont typeface="+mj-lt"/>
              <a:buAutoNum type="arabicPeriod"/>
            </a:pPr>
            <a:r>
              <a:rPr lang="en-US" sz="3600" dirty="0"/>
              <a:t>Total domestic tourist arrivals in Maharashtra from 2011 to 2014 = 107.08 million.</a:t>
            </a:r>
          </a:p>
          <a:p>
            <a:pPr marL="742950" indent="-742950">
              <a:buFont typeface="+mj-lt"/>
              <a:buAutoNum type="arabicPeriod"/>
            </a:pPr>
            <a:r>
              <a:rPr lang="en-US" sz="3600" dirty="0"/>
              <a:t>Total foreign tourist arrivals in Maharashtra from 2011 to 2014: 12.97 million.</a:t>
            </a:r>
          </a:p>
          <a:p>
            <a:pPr marL="742950" indent="-742950">
              <a:buFont typeface="+mj-lt"/>
              <a:buAutoNum type="arabicPeriod"/>
            </a:pPr>
            <a:r>
              <a:rPr lang="en-US" sz="3600" dirty="0"/>
              <a:t>Top districts with tourist arrivals are: Mumbai &amp; </a:t>
            </a:r>
            <a:r>
              <a:rPr lang="en-US" sz="3600" dirty="0" err="1"/>
              <a:t>Ahmednagar</a:t>
            </a:r>
            <a:r>
              <a:rPr lang="en-US" sz="3600" dirty="0"/>
              <a:t>.</a:t>
            </a:r>
          </a:p>
          <a:p>
            <a:pPr marL="742950" indent="-742950">
              <a:buFont typeface="+mj-lt"/>
              <a:buAutoNum type="arabicPeriod"/>
            </a:pPr>
            <a:r>
              <a:rPr lang="en-US" sz="3600" dirty="0"/>
              <a:t>The domestic tourists prefer temples and holy cities whereas foreign tourists frequent Mumbai, Pune &amp; </a:t>
            </a:r>
            <a:r>
              <a:rPr lang="en-US" sz="3600" dirty="0" err="1"/>
              <a:t>Nashik</a:t>
            </a:r>
            <a:r>
              <a:rPr lang="en-US" sz="3600" dirty="0"/>
              <a:t>.</a:t>
            </a:r>
          </a:p>
          <a:p>
            <a:pPr marL="742950" indent="-742950">
              <a:buFont typeface="+mj-lt"/>
              <a:buAutoNum type="arabicPeriod"/>
            </a:pPr>
            <a:r>
              <a:rPr lang="en-US" sz="3600" dirty="0"/>
              <a:t>Females prefer visiting temple cities and historical monuments while male prefer forts, parks and modern monuments</a:t>
            </a:r>
          </a:p>
        </p:txBody>
      </p:sp>
      <p:sp>
        <p:nvSpPr>
          <p:cNvPr id="11" name="Rectangle 10"/>
          <p:cNvSpPr/>
          <p:nvPr/>
        </p:nvSpPr>
        <p:spPr>
          <a:xfrm>
            <a:off x="9311640" y="1833145"/>
            <a:ext cx="8839200" cy="7737718"/>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Generating different insights and visualizations is possible by modifying the queries.</a:t>
            </a:r>
          </a:p>
          <a:p>
            <a:pPr marL="285750" indent="-285750">
              <a:buFont typeface="Arial" panose="020B0604020202020204" pitchFamily="34" charset="0"/>
              <a:buChar char="•"/>
            </a:pPr>
            <a:r>
              <a:rPr lang="en-US" sz="3600" dirty="0"/>
              <a:t>Clustering algorithms can be employed to group similar destinations and districts.</a:t>
            </a:r>
          </a:p>
          <a:p>
            <a:pPr marL="285750" indent="-285750">
              <a:buFont typeface="Arial" panose="020B0604020202020204" pitchFamily="34" charset="0"/>
              <a:buChar char="•"/>
            </a:pPr>
            <a:r>
              <a:rPr lang="en-US" sz="3600" dirty="0"/>
              <a:t>The current recommendation system can be enhanced by considering whether the tourist is domestic or foreign.</a:t>
            </a:r>
          </a:p>
          <a:p>
            <a:pPr marL="285750" indent="-285750">
              <a:buFont typeface="Arial" panose="020B0604020202020204" pitchFamily="34" charset="0"/>
              <a:buChar char="•"/>
            </a:pPr>
            <a:r>
              <a:rPr lang="en-US" sz="3600" dirty="0"/>
              <a:t>Adding more states from across India to the dataset can improve its quality.</a:t>
            </a:r>
          </a:p>
          <a:p>
            <a:pPr marL="285750" indent="-285750">
              <a:buFont typeface="Arial" panose="020B0604020202020204" pitchFamily="34" charset="0"/>
              <a:buChar char="•"/>
            </a:pPr>
            <a:r>
              <a:rPr lang="en-US" sz="3600" dirty="0"/>
              <a:t>To provide more up-to-date recommendations, additional years of tourist data beyond 2011, 2012, 2013, and 2014 can be included in the dataset</a:t>
            </a:r>
          </a:p>
          <a:p>
            <a:pPr marL="285750" indent="-285750" algn="ctr">
              <a:buFont typeface="Arial" panose="020B0604020202020204" pitchFamily="34" charset="0"/>
              <a:buChar char="•"/>
            </a:pPr>
            <a:endParaRPr lang="en-IN" sz="3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4" name="TextBox 4"/>
          <p:cNvSpPr txBox="1"/>
          <p:nvPr/>
        </p:nvSpPr>
        <p:spPr>
          <a:xfrm>
            <a:off x="17221200" y="9480947"/>
            <a:ext cx="744463" cy="615553"/>
          </a:xfrm>
          <a:prstGeom prst="rect">
            <a:avLst/>
          </a:prstGeom>
        </p:spPr>
        <p:txBody>
          <a:bodyPr wrap="square" lIns="0" tIns="0" rIns="0" bIns="0" rtlCol="0" anchor="t">
            <a:spAutoFit/>
          </a:bodyPr>
          <a:lstStyle/>
          <a:p>
            <a:pPr algn="ctr">
              <a:lnSpc>
                <a:spcPts val="4759"/>
              </a:lnSpc>
            </a:pPr>
            <a:r>
              <a:rPr lang="en-US" sz="3399" dirty="0">
                <a:solidFill>
                  <a:srgbClr val="FFFFFF"/>
                </a:solidFill>
                <a:latin typeface="Canva Sans"/>
              </a:rPr>
              <a:t>09</a:t>
            </a:r>
          </a:p>
        </p:txBody>
      </p:sp>
      <p:sp>
        <p:nvSpPr>
          <p:cNvPr id="3" name="TextBox 2">
            <a:extLst>
              <a:ext uri="{FF2B5EF4-FFF2-40B4-BE49-F238E27FC236}">
                <a16:creationId xmlns:a16="http://schemas.microsoft.com/office/drawing/2014/main" id="{A13F2EA0-AAA2-E6AD-E775-9CF51FCD3E97}"/>
              </a:ext>
            </a:extLst>
          </p:cNvPr>
          <p:cNvSpPr txBox="1"/>
          <p:nvPr/>
        </p:nvSpPr>
        <p:spPr>
          <a:xfrm>
            <a:off x="6400800" y="4358670"/>
            <a:ext cx="5486400" cy="1569660"/>
          </a:xfrm>
          <a:prstGeom prst="rect">
            <a:avLst/>
          </a:prstGeom>
          <a:solidFill>
            <a:schemeClr val="bg2">
              <a:alpha val="20000"/>
            </a:schemeClr>
          </a:solidFill>
        </p:spPr>
        <p:txBody>
          <a:bodyPr wrap="square" rtlCol="0">
            <a:spAutoFit/>
          </a:bodyPr>
          <a:lstStyle/>
          <a:p>
            <a:r>
              <a:rPr lang="en-IN" sz="9600" dirty="0">
                <a:latin typeface="+mj-lt"/>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407</Words>
  <Application>Microsoft Office PowerPoint</Application>
  <PresentationFormat>Custom</PresentationFormat>
  <Paragraphs>56</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Aileron Regular Bold</vt:lpstr>
      <vt:lpstr>Canva Sans</vt:lpstr>
      <vt:lpstr>Arial</vt:lpstr>
      <vt:lpstr>Canva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MAharashtra Tourism</dc:title>
  <cp:lastModifiedBy>Pratik Ghute</cp:lastModifiedBy>
  <cp:revision>9</cp:revision>
  <dcterms:created xsi:type="dcterms:W3CDTF">2006-08-16T00:00:00Z</dcterms:created>
  <dcterms:modified xsi:type="dcterms:W3CDTF">2023-03-15T18:22:55Z</dcterms:modified>
  <dc:identifier>DAFdOsc71GI</dc:identifier>
</cp:coreProperties>
</file>